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8" r:id="rId3"/>
    <p:sldId id="263" r:id="rId4"/>
    <p:sldId id="267" r:id="rId5"/>
    <p:sldId id="269" r:id="rId6"/>
    <p:sldId id="266" r:id="rId7"/>
    <p:sldId id="259" r:id="rId8"/>
    <p:sldId id="260" r:id="rId9"/>
    <p:sldId id="270" r:id="rId10"/>
    <p:sldId id="261" r:id="rId11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atte"/>
          </c:spPr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A10-4CFA-B846-3D974AA5924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A10-4CFA-B846-3D974AA5924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A10-4CFA-B846-3D974AA5924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A10-4CFA-B846-3D974AA5924E}"/>
              </c:ext>
            </c:extLst>
          </c:dPt>
          <c:dLbls>
            <c:dLbl>
              <c:idx val="0"/>
              <c:layout>
                <c:manualLayout>
                  <c:x val="-0.14278600823045268"/>
                  <c:y val="6.24419833070489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10-4CFA-B846-3D974AA5924E}"/>
                </c:ext>
              </c:extLst>
            </c:dLbl>
            <c:dLbl>
              <c:idx val="1"/>
              <c:layout>
                <c:manualLayout>
                  <c:x val="0.19341481481481482"/>
                  <c:y val="-0.31042605807582463"/>
                </c:manualLayout>
              </c:layout>
              <c:tx>
                <c:rich>
                  <a:bodyPr/>
                  <a:lstStyle/>
                  <a:p>
                    <a:fld id="{24413F29-8987-4AFA-812F-5C37CB3E058B}" type="CATEGORYNAME">
                      <a:rPr lang="en-US" smtClean="0"/>
                      <a:pPr/>
                      <a:t>[NOM DE CATÉGORIE]</a:t>
                    </a:fld>
                    <a:r>
                      <a:rPr lang="en-US" dirty="0"/>
                      <a:t> et affiliations</a:t>
                    </a:r>
                    <a:r>
                      <a:rPr lang="en-US" baseline="0" dirty="0"/>
                      <a:t>
</a:t>
                    </a:r>
                    <a:fld id="{1F12853B-A748-4BE8-B023-CB0FA2944FEB}" type="PERCENTAGE">
                      <a:rPr lang="en-US" baseline="0"/>
                      <a:pPr/>
                      <a:t>[POURCENTAGE]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10-4CFA-B846-3D974AA5924E}"/>
                </c:ext>
              </c:extLst>
            </c:dLbl>
            <c:dLbl>
              <c:idx val="2"/>
              <c:layout>
                <c:manualLayout>
                  <c:x val="0.17049465020576127"/>
                  <c:y val="7.29826047372673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10-4CFA-B846-3D974AA5924E}"/>
                </c:ext>
              </c:extLst>
            </c:dLbl>
            <c:dLbl>
              <c:idx val="3"/>
              <c:layout>
                <c:manualLayout>
                  <c:x val="0.12470699588477362"/>
                  <c:y val="7.66808075989727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10-4CFA-B846-3D974AA59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Encadrement</c:v>
                </c:pt>
                <c:pt idx="1">
                  <c:v>Licences</c:v>
                </c:pt>
                <c:pt idx="2">
                  <c:v>Manifestions sportives</c:v>
                </c:pt>
                <c:pt idx="3">
                  <c:v>Equipement</c:v>
                </c:pt>
              </c:strCache>
            </c:strRef>
          </c:cat>
          <c:val>
            <c:numRef>
              <c:f>Feuil1!$B$2:$B$5</c:f>
              <c:numCache>
                <c:formatCode>0%</c:formatCode>
                <c:ptCount val="4"/>
                <c:pt idx="0">
                  <c:v>0.41</c:v>
                </c:pt>
                <c:pt idx="1">
                  <c:v>0.3</c:v>
                </c:pt>
                <c:pt idx="2">
                  <c:v>0.23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10-4CFA-B846-3D974AA592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BD53-916C-40AF-83C3-5B9D0F842BB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9A59D-574E-4F34-95EE-DE586B30C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6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1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67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522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8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48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9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60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29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78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58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4B87-A684-4FCE-82A1-9CE1EC9C8C45}" type="datetimeFigureOut">
              <a:rPr lang="fr-FR" smtClean="0"/>
              <a:t>31/08/2017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6FE3C-4CCD-4DC8-AA98-53A6F28A61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60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eba-strasbourg.org/" TargetMode="External"/><Relationship Id="rId2" Type="http://schemas.openxmlformats.org/officeDocument/2006/relationships/hyperlink" Target="mailto:president@ceba-strasbourg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011808" y="4914938"/>
            <a:ext cx="2997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SOUTENEZ NOUS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6488" y="809693"/>
            <a:ext cx="2997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DEVENEZ PARTENAIRE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06507" y="2778940"/>
            <a:ext cx="74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CEBA BADMINTON CLUB </a:t>
            </a:r>
          </a:p>
          <a:p>
            <a:pPr algn="ctr"/>
            <a:r>
              <a:rPr lang="fr-FR" sz="5400" b="1" dirty="0">
                <a:solidFill>
                  <a:schemeClr val="accent1">
                    <a:lumMod val="50000"/>
                  </a:schemeClr>
                </a:solidFill>
              </a:rPr>
              <a:t> Saison 2017/2018</a:t>
            </a:r>
          </a:p>
        </p:txBody>
      </p:sp>
    </p:spTree>
    <p:extLst>
      <p:ext uri="{BB962C8B-B14F-4D97-AF65-F5344CB8AC3E}">
        <p14:creationId xmlns:p14="http://schemas.microsoft.com/office/powerpoint/2010/main" val="397600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695600" cy="651600"/>
          </a:xfr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fr-FR" sz="4000" b="1" dirty="0"/>
              <a:t>Contact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7300"/>
            <a:ext cx="7556500" cy="3795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/>
              <a:t>Pour </a:t>
            </a:r>
            <a:r>
              <a:rPr lang="fr-FR" sz="1800" b="1" dirty="0"/>
              <a:t>devenir partenaire</a:t>
            </a:r>
            <a:r>
              <a:rPr lang="fr-FR" sz="1800" dirty="0"/>
              <a:t>, et pour toutes questions, veuillez contacter </a:t>
            </a:r>
            <a:r>
              <a:rPr lang="fr-FR" sz="2000" dirty="0"/>
              <a:t>: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1800" b="1" dirty="0"/>
              <a:t>Président : </a:t>
            </a:r>
            <a:r>
              <a:rPr lang="fr-FR" sz="1800" dirty="0"/>
              <a:t>Christian STEINER 06 04 18 34 84 </a:t>
            </a:r>
          </a:p>
          <a:p>
            <a:pPr marL="0" indent="0">
              <a:buNone/>
            </a:pPr>
            <a:r>
              <a:rPr lang="fr-FR" sz="1800" b="1" dirty="0"/>
              <a:t>Adresse :  </a:t>
            </a:r>
            <a:r>
              <a:rPr lang="fr-FR" sz="1800" dirty="0"/>
              <a:t>Christian STEINER</a:t>
            </a:r>
          </a:p>
          <a:p>
            <a:pPr marL="0" indent="0">
              <a:buNone/>
            </a:pPr>
            <a:r>
              <a:rPr lang="fr-FR" sz="1800" dirty="0"/>
              <a:t>	42 rue de la chasse</a:t>
            </a:r>
          </a:p>
          <a:p>
            <a:pPr marL="0" indent="0">
              <a:buNone/>
            </a:pPr>
            <a:r>
              <a:rPr lang="fr-FR" sz="1800" dirty="0"/>
              <a:t>	67115 PLOBSHEIM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Mail : </a:t>
            </a:r>
            <a:r>
              <a:rPr lang="fr-FR" sz="1800" dirty="0">
                <a:hlinkClick r:id="rId2"/>
              </a:rPr>
              <a:t>president@ceba-strasbourg.org</a:t>
            </a:r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Site WEB : </a:t>
            </a:r>
            <a:r>
              <a:rPr lang="fr-FR" sz="1800" dirty="0">
                <a:hlinkClick r:id="rId3"/>
              </a:rPr>
              <a:t>http://ceba-strasbourg.org/</a:t>
            </a: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838200" y="5278837"/>
            <a:ext cx="897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Au nom de tous nos licenciés et bénévoles, nous vous remercions ! </a:t>
            </a:r>
          </a:p>
        </p:txBody>
      </p:sp>
    </p:spTree>
    <p:extLst>
      <p:ext uri="{BB962C8B-B14F-4D97-AF65-F5344CB8AC3E}">
        <p14:creationId xmlns:p14="http://schemas.microsoft.com/office/powerpoint/2010/main" val="124208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365124"/>
            <a:ext cx="10695600" cy="651600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b="1" dirty="0"/>
              <a:t>Le Badminton : ludique, mixte et spectaculaire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838199" y="1238249"/>
            <a:ext cx="5930447" cy="50302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/>
              <a:t>Educatif : </a:t>
            </a:r>
            <a:r>
              <a:rPr lang="fr-FR" sz="1800" dirty="0"/>
              <a:t>Avec une présence de plus en plus  forte dans les établissements scolaires, le badminton est le </a:t>
            </a:r>
            <a:r>
              <a:rPr lang="fr-FR" sz="1800" b="1" dirty="0"/>
              <a:t>premier sport scolaire</a:t>
            </a:r>
            <a:r>
              <a:rPr lang="fr-FR" sz="1800" dirty="0"/>
              <a:t> (l’activité badminton est proposée dans 91% des associations sportives scolaires avec près de 161 000 pratiquants)</a:t>
            </a:r>
          </a:p>
          <a:p>
            <a:endParaRPr lang="fr-FR" sz="2000" dirty="0"/>
          </a:p>
          <a:p>
            <a:r>
              <a:rPr lang="fr-FR" sz="1800" b="1" dirty="0"/>
              <a:t>Mixte :</a:t>
            </a:r>
            <a:r>
              <a:rPr lang="fr-FR" sz="1800" dirty="0"/>
              <a:t> la mixité homme/femme est une composante importante du badminton. Elle est obligatoire lors des championnats. On compte à ce jour </a:t>
            </a:r>
            <a:r>
              <a:rPr lang="fr-FR" sz="1800" b="1" dirty="0"/>
              <a:t>180 000 licenciés dont</a:t>
            </a:r>
            <a:r>
              <a:rPr lang="fr-FR" sz="1800" dirty="0"/>
              <a:t> </a:t>
            </a:r>
            <a:r>
              <a:rPr lang="fr-FR" sz="1800" b="1" dirty="0"/>
              <a:t>37% de féminines </a:t>
            </a:r>
            <a:r>
              <a:rPr lang="fr-FR" sz="1800" dirty="0"/>
              <a:t>(en 2000 la FFBad réunissait 70 000 licenciés)</a:t>
            </a:r>
          </a:p>
          <a:p>
            <a:endParaRPr lang="fr-FR" sz="2000" dirty="0"/>
          </a:p>
          <a:p>
            <a:r>
              <a:rPr lang="fr-FR" sz="1800" b="1" dirty="0"/>
              <a:t>Performant :</a:t>
            </a:r>
            <a:r>
              <a:rPr lang="fr-FR" sz="1800" dirty="0"/>
              <a:t> Présent aux JO depuis 1992, le badminton est le </a:t>
            </a:r>
            <a:r>
              <a:rPr lang="fr-FR" sz="1800" b="1" dirty="0"/>
              <a:t>sport de raquette le plus rapide au monde </a:t>
            </a:r>
            <a:r>
              <a:rPr lang="fr-FR" sz="1800" dirty="0"/>
              <a:t>(volant à 493 km/heure). Actuellement, les meilleurs joueurs mondiaux sont originaires de Chine et Indonésie. En Europe, seuls le Danemark et l’Angleterre rivalisent avec les asiatiques.</a:t>
            </a:r>
          </a:p>
          <a:p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12" y="3077019"/>
            <a:ext cx="2221649" cy="13594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46" y="1238249"/>
            <a:ext cx="2252315" cy="14956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12" y="4779556"/>
            <a:ext cx="2229192" cy="1488926"/>
          </a:xfrm>
          <a:prstGeom prst="rect">
            <a:avLst/>
          </a:prstGeom>
        </p:spPr>
      </p:pic>
      <p:sp>
        <p:nvSpPr>
          <p:cNvPr id="8" name="Rogner un rectangle à un seul coin 7"/>
          <p:cNvSpPr/>
          <p:nvPr/>
        </p:nvSpPr>
        <p:spPr>
          <a:xfrm flipH="1">
            <a:off x="9282083" y="1238491"/>
            <a:ext cx="2251715" cy="5029991"/>
          </a:xfrm>
          <a:prstGeom prst="snip1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 flip="none" rotWithShape="1">
              <a:gsLst>
                <a:gs pos="1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INFORMATIONS « BAD »</a:t>
            </a:r>
          </a:p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MATCH</a:t>
            </a:r>
          </a:p>
          <a:p>
            <a:r>
              <a:rPr lang="fr-FR" sz="1200" dirty="0">
                <a:solidFill>
                  <a:schemeClr val="tx1"/>
                </a:solidFill>
              </a:rPr>
              <a:t>2 sets gagnants de 21 points</a:t>
            </a:r>
          </a:p>
          <a:p>
            <a:r>
              <a:rPr lang="fr-FR" sz="1200" dirty="0">
                <a:solidFill>
                  <a:schemeClr val="tx1"/>
                </a:solidFill>
              </a:rPr>
              <a:t>45 min de moyenne (peut aller jusqu’à 90 min)</a:t>
            </a:r>
          </a:p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VOLANT </a:t>
            </a:r>
          </a:p>
          <a:p>
            <a:r>
              <a:rPr lang="fr-FR" sz="1200" dirty="0">
                <a:solidFill>
                  <a:schemeClr val="tx1"/>
                </a:solidFill>
              </a:rPr>
              <a:t>5 grammes – composé d’un bouchon de liège et de 16 plumes d’oie</a:t>
            </a:r>
          </a:p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RAQUETTE</a:t>
            </a:r>
          </a:p>
          <a:p>
            <a:r>
              <a:rPr lang="fr-FR" sz="1200" dirty="0">
                <a:solidFill>
                  <a:schemeClr val="tx1"/>
                </a:solidFill>
              </a:rPr>
              <a:t>90 grammes</a:t>
            </a:r>
          </a:p>
          <a:p>
            <a:r>
              <a:rPr lang="fr-FR" sz="1200" dirty="0">
                <a:solidFill>
                  <a:schemeClr val="tx1"/>
                </a:solidFill>
              </a:rPr>
              <a:t>100% graphite</a:t>
            </a:r>
          </a:p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DIMENSION D’UN TERRAIN</a:t>
            </a:r>
          </a:p>
          <a:p>
            <a:r>
              <a:rPr lang="fr-FR" sz="1200" dirty="0">
                <a:solidFill>
                  <a:schemeClr val="tx1"/>
                </a:solidFill>
              </a:rPr>
              <a:t>Longueur : 13,40m</a:t>
            </a:r>
          </a:p>
          <a:p>
            <a:r>
              <a:rPr lang="fr-FR" sz="1200" dirty="0">
                <a:solidFill>
                  <a:schemeClr val="tx1"/>
                </a:solidFill>
              </a:rPr>
              <a:t>Largeur  : 5,18 m (simple)</a:t>
            </a:r>
          </a:p>
          <a:p>
            <a:r>
              <a:rPr lang="fr-FR" sz="1200" dirty="0">
                <a:solidFill>
                  <a:schemeClr val="tx1"/>
                </a:solidFill>
              </a:rPr>
              <a:t>                  6,10 m (double)</a:t>
            </a:r>
          </a:p>
          <a:p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HAUTEUR FILET</a:t>
            </a:r>
          </a:p>
          <a:p>
            <a:r>
              <a:rPr lang="fr-FR" sz="1200" dirty="0">
                <a:solidFill>
                  <a:schemeClr val="tx1"/>
                </a:solidFill>
              </a:rPr>
              <a:t>1,55 m sur les côtés</a:t>
            </a:r>
          </a:p>
          <a:p>
            <a:r>
              <a:rPr lang="fr-FR" sz="1200" dirty="0">
                <a:solidFill>
                  <a:schemeClr val="tx1"/>
                </a:solidFill>
              </a:rPr>
              <a:t>1,524 au centre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99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38250"/>
            <a:ext cx="10695600" cy="5336170"/>
          </a:xfrm>
        </p:spPr>
        <p:txBody>
          <a:bodyPr>
            <a:normAutofit/>
          </a:bodyPr>
          <a:lstStyle/>
          <a:p>
            <a:r>
              <a:rPr lang="fr-FR" sz="1800" dirty="0"/>
              <a:t>Le </a:t>
            </a:r>
            <a:r>
              <a:rPr lang="fr-FR" sz="1800" b="1" dirty="0"/>
              <a:t>CEBA (Cercle de Badminton)</a:t>
            </a:r>
            <a:r>
              <a:rPr lang="fr-FR" sz="1800" dirty="0"/>
              <a:t>, créé en 1969, est le pionnier du badminton en  Alsace</a:t>
            </a:r>
          </a:p>
          <a:p>
            <a:r>
              <a:rPr lang="fr-FR" sz="1800" dirty="0"/>
              <a:t>Les années 1976-1977 ont vu les premières participations et les premiers succès à des tournois à travers la France et zones limitrophes de Suisse et d’Allemagne</a:t>
            </a:r>
          </a:p>
          <a:p>
            <a:r>
              <a:rPr lang="fr-FR" sz="1800" dirty="0"/>
              <a:t>1977 : Le CEBA rejoint les rangs des organisateurs de tournois en lançant le « tournoi international » </a:t>
            </a:r>
          </a:p>
          <a:p>
            <a:r>
              <a:rPr lang="fr-FR" sz="1800" b="1" dirty="0"/>
              <a:t>Champion de France interclubs en 1993</a:t>
            </a:r>
            <a:r>
              <a:rPr lang="fr-FR" sz="1800" dirty="0"/>
              <a:t>.</a:t>
            </a:r>
          </a:p>
          <a:p>
            <a:r>
              <a:rPr lang="fr-FR" sz="1800" dirty="0"/>
              <a:t>Participation à la Coupe d’Europe des clubs Champions</a:t>
            </a:r>
          </a:p>
          <a:p>
            <a:r>
              <a:rPr lang="fr-FR" sz="1800" dirty="0"/>
              <a:t>Présent au plus haut niveau national jusqu’en 2007.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/>
              <a:t>Aujourd'hui le CEBA </a:t>
            </a:r>
            <a:r>
              <a:rPr lang="fr-FR" sz="1800" dirty="0"/>
              <a:t>compte 150 membres</a:t>
            </a:r>
          </a:p>
          <a:p>
            <a:r>
              <a:rPr lang="fr-FR" sz="1800" dirty="0"/>
              <a:t>1 école de jeune labélisée 3 étoiles sur 5</a:t>
            </a:r>
          </a:p>
          <a:p>
            <a:r>
              <a:rPr lang="fr-FR" sz="1800" b="1" dirty="0"/>
              <a:t>5 équipes d’interclubs </a:t>
            </a:r>
            <a:r>
              <a:rPr lang="fr-FR" sz="1800" dirty="0"/>
              <a:t>évoluant en championnat départemental, régional et pré-national </a:t>
            </a:r>
          </a:p>
          <a:p>
            <a:r>
              <a:rPr lang="fr-FR" sz="1800" b="1" dirty="0"/>
              <a:t>7 entraineurs </a:t>
            </a:r>
            <a:r>
              <a:rPr lang="fr-FR" sz="1800" dirty="0"/>
              <a:t>diplômés</a:t>
            </a:r>
          </a:p>
          <a:p>
            <a:r>
              <a:rPr lang="fr-FR" sz="1800" dirty="0"/>
              <a:t>Organisateur de </a:t>
            </a:r>
            <a:r>
              <a:rPr lang="fr-FR" sz="1800" b="1" dirty="0"/>
              <a:t>3 tournois</a:t>
            </a:r>
            <a:r>
              <a:rPr lang="fr-FR" sz="1800" dirty="0"/>
              <a:t>, dont notre tournoi majeur : le tournoi international rassemblant près de 10 pays cette année encore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38200" y="365124"/>
            <a:ext cx="10695600" cy="651600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Le CEBA d’hier à aujourd’hui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56" y="2564411"/>
            <a:ext cx="3096465" cy="171135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55" y="4362876"/>
            <a:ext cx="4163266" cy="2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1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838200" y="365124"/>
            <a:ext cx="10695600" cy="651600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Nos objectifs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231900"/>
            <a:ext cx="5666772" cy="3687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Une confirmation des résultats sportifs, et </a:t>
            </a:r>
            <a:r>
              <a:rPr lang="fr-FR" sz="1800" b="1" dirty="0"/>
              <a:t>accéder au premier niveau national pour notre équipe 1.</a:t>
            </a:r>
          </a:p>
          <a:p>
            <a:r>
              <a:rPr lang="fr-FR" sz="1800" dirty="0"/>
              <a:t>Une accentuation du </a:t>
            </a:r>
            <a:r>
              <a:rPr lang="fr-FR" sz="1800" b="1" dirty="0"/>
              <a:t>dynamisme du club </a:t>
            </a:r>
            <a:r>
              <a:rPr lang="fr-FR" sz="1800" dirty="0"/>
              <a:t>: tournois, stage, formation et entraineurs</a:t>
            </a:r>
          </a:p>
          <a:p>
            <a:r>
              <a:rPr lang="fr-FR" sz="1800" b="1" dirty="0"/>
              <a:t>Pérenniser </a:t>
            </a:r>
            <a:r>
              <a:rPr lang="fr-FR" sz="1800" dirty="0"/>
              <a:t>l’encadrement et une formation de qualité pour les jeunes</a:t>
            </a:r>
          </a:p>
          <a:p>
            <a:r>
              <a:rPr lang="fr-FR" sz="1800" dirty="0"/>
              <a:t>Créer un </a:t>
            </a:r>
            <a:r>
              <a:rPr lang="fr-FR" sz="1800" b="1" dirty="0"/>
              <a:t>cadre sportif et humain agréable </a:t>
            </a:r>
            <a:r>
              <a:rPr lang="fr-FR" sz="1800" dirty="0"/>
              <a:t>et motivant pour tous</a:t>
            </a:r>
          </a:p>
          <a:p>
            <a:r>
              <a:rPr lang="fr-FR" sz="1800" b="1" dirty="0"/>
              <a:t>Maitriser </a:t>
            </a:r>
            <a:r>
              <a:rPr lang="fr-FR" sz="1800" dirty="0"/>
              <a:t>notre situation financière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72" y="1231900"/>
            <a:ext cx="5044283" cy="2827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ZoneTexte 1"/>
          <p:cNvSpPr txBox="1"/>
          <p:nvPr/>
        </p:nvSpPr>
        <p:spPr>
          <a:xfrm>
            <a:off x="838200" y="4750468"/>
            <a:ext cx="1082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Notre ambition, </a:t>
            </a:r>
            <a:r>
              <a:rPr lang="fr-FR" dirty="0"/>
              <a:t>allier, toujours davantage, l’expérience et la jeunesse, la pratique libre et le haut niveau, l’encadrement sérieux et la convivialité. Bref, être le club où nous puissions tous trouver notre compte.</a:t>
            </a:r>
          </a:p>
        </p:txBody>
      </p:sp>
    </p:spTree>
    <p:extLst>
      <p:ext uri="{BB962C8B-B14F-4D97-AF65-F5344CB8AC3E}">
        <p14:creationId xmlns:p14="http://schemas.microsoft.com/office/powerpoint/2010/main" val="88411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838200" y="365125"/>
            <a:ext cx="10696574" cy="650875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4000" b="1">
                <a:ea typeface="Times New Roman" panose="02020603050405020304" pitchFamily="18" charset="0"/>
              </a:rPr>
              <a:t>Notre budget</a:t>
            </a:r>
            <a:endParaRPr lang="fr-FR" sz="4000" b="1" dirty="0"/>
          </a:p>
        </p:txBody>
      </p:sp>
      <p:graphicFrame>
        <p:nvGraphicFramePr>
          <p:cNvPr id="14" name="Graphique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069831"/>
              </p:ext>
            </p:extLst>
          </p:nvPr>
        </p:nvGraphicFramePr>
        <p:xfrm>
          <a:off x="3486932" y="2226501"/>
          <a:ext cx="4860000" cy="302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/>
          <p:cNvSpPr/>
          <p:nvPr/>
        </p:nvSpPr>
        <p:spPr>
          <a:xfrm>
            <a:off x="8238186" y="1122281"/>
            <a:ext cx="31596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ea typeface="Times New Roman" panose="02020603050405020304" pitchFamily="18" charset="0"/>
              </a:rPr>
              <a:t>L’encadrement :</a:t>
            </a:r>
            <a:r>
              <a:rPr lang="fr-FR" dirty="0">
                <a:ea typeface="Times New Roman" panose="02020603050405020304" pitchFamily="18" charset="0"/>
              </a:rPr>
              <a:t> Le club du CEBA a choisi de s’entourer d’</a:t>
            </a:r>
            <a:r>
              <a:rPr lang="fr-FR" b="1" dirty="0">
                <a:ea typeface="Times New Roman" panose="02020603050405020304" pitchFamily="18" charset="0"/>
              </a:rPr>
              <a:t>entraineurs diplômés </a:t>
            </a:r>
            <a:r>
              <a:rPr lang="fr-FR" dirty="0">
                <a:ea typeface="Times New Roman" panose="02020603050405020304" pitchFamily="18" charset="0"/>
              </a:rPr>
              <a:t>pour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 répondre aux attentes individuelles des différents publics et d'élever le niveau de performance de ses compétiteurs. </a:t>
            </a:r>
            <a:r>
              <a:rPr lang="fr-FR" dirty="0">
                <a:ea typeface="Times New Roman" panose="02020603050405020304" pitchFamily="18" charset="0"/>
              </a:rPr>
              <a:t>Pour continuer dans la qualité de l’encadrement et des entrainements, les </a:t>
            </a:r>
            <a:r>
              <a:rPr lang="fr-FR" b="1" dirty="0">
                <a:ea typeface="Times New Roman" panose="02020603050405020304" pitchFamily="18" charset="0"/>
              </a:rPr>
              <a:t>volants sont fournis intégralement tout au long de la saison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34877" y="5017290"/>
            <a:ext cx="7602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ea typeface="Times New Roman" panose="02020603050405020304" pitchFamily="18" charset="0"/>
              </a:rPr>
              <a:t>Les licences et affiliations :</a:t>
            </a:r>
            <a:r>
              <a:rPr lang="fr-FR" dirty="0">
                <a:ea typeface="Times New Roman" panose="02020603050405020304" pitchFamily="18" charset="0"/>
              </a:rPr>
              <a:t> Le club du CEBA prend à sa charge les dépenses liés à la pratique de la compétition : l’affiliation auprès de la Fédération Française de BAdminton et les divers organismes locaux. Le club prend également en charge les </a:t>
            </a:r>
            <a:r>
              <a:rPr lang="fr-FR" b="1" dirty="0">
                <a:ea typeface="Times New Roman" panose="02020603050405020304" pitchFamily="18" charset="0"/>
              </a:rPr>
              <a:t>droits d’engagement </a:t>
            </a:r>
            <a:r>
              <a:rPr lang="fr-FR" dirty="0">
                <a:ea typeface="Times New Roman" panose="02020603050405020304" pitchFamily="18" charset="0"/>
              </a:rPr>
              <a:t>des joueurs pour les tournois, les </a:t>
            </a:r>
            <a:r>
              <a:rPr lang="fr-FR" b="1" dirty="0">
                <a:ea typeface="Times New Roman" panose="02020603050405020304" pitchFamily="18" charset="0"/>
              </a:rPr>
              <a:t>frais de participation </a:t>
            </a:r>
            <a:r>
              <a:rPr lang="fr-FR" dirty="0">
                <a:ea typeface="Times New Roman" panose="02020603050405020304" pitchFamily="18" charset="0"/>
              </a:rPr>
              <a:t>au déplacement, </a:t>
            </a:r>
            <a:r>
              <a:rPr lang="fr-FR" b="1" dirty="0">
                <a:ea typeface="Times New Roman" panose="02020603050405020304" pitchFamily="18" charset="0"/>
              </a:rPr>
              <a:t>hébergement</a:t>
            </a:r>
            <a:r>
              <a:rPr lang="fr-FR" dirty="0">
                <a:ea typeface="Times New Roman" panose="02020603050405020304" pitchFamily="18" charset="0"/>
              </a:rPr>
              <a:t> en cas de tournois éloignés ou participation à des championnats régionaux ou nationaux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834877" y="1399008"/>
            <a:ext cx="6133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ea typeface="Times New Roman" panose="02020603050405020304" pitchFamily="18" charset="0"/>
                <a:cs typeface="Arial" panose="020B0604020202020204" pitchFamily="34" charset="0"/>
              </a:rPr>
              <a:t>L’équipement :</a:t>
            </a: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 Chaque compétiteur se voit remettre un </a:t>
            </a:r>
            <a:r>
              <a:rPr lang="fr-FR" b="1" dirty="0">
                <a:ea typeface="Times New Roman" panose="02020603050405020304" pitchFamily="18" charset="0"/>
                <a:cs typeface="Arial" panose="020B0604020202020204" pitchFamily="34" charset="0"/>
              </a:rPr>
              <a:t>t-shirt sérigraphie</a:t>
            </a:r>
            <a:r>
              <a:rPr lang="fr-FR" dirty="0">
                <a:ea typeface="Times New Roman" panose="02020603050405020304" pitchFamily="18" charset="0"/>
                <a:cs typeface="Arial" panose="020B0604020202020204" pitchFamily="34" charset="0"/>
              </a:rPr>
              <a:t> avec l’emblème du club.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38200" y="2434250"/>
            <a:ext cx="299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Les manifestations sportives </a:t>
            </a:r>
            <a:r>
              <a:rPr lang="fr-FR" dirty="0"/>
              <a:t>:   le club du CEBA organise </a:t>
            </a:r>
            <a:r>
              <a:rPr lang="fr-FR" b="1" dirty="0"/>
              <a:t>3 évènements majeurs</a:t>
            </a:r>
            <a:r>
              <a:rPr lang="fr-FR" dirty="0"/>
              <a:t> au cours de la saison</a:t>
            </a:r>
          </a:p>
        </p:txBody>
      </p:sp>
    </p:spTree>
    <p:extLst>
      <p:ext uri="{BB962C8B-B14F-4D97-AF65-F5344CB8AC3E}">
        <p14:creationId xmlns:p14="http://schemas.microsoft.com/office/powerpoint/2010/main" val="26309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85875"/>
            <a:ext cx="6037162" cy="4374145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club du CEBA organise 3 évènements majeurs au cours de la saison.</a:t>
            </a:r>
            <a:endParaRPr lang="fr-FR" sz="18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tournoi régional :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tournoi individuel adressé aux joueurs des premières séries de classement.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240 joueurs inscrits,  500 matchs, 14 terrains et 30 bénévoles sont nécessaire pour faire de ce tournoi une réussite.</a:t>
            </a:r>
            <a:endParaRPr lang="fr-FR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tournoi international :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tournoi élite 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ouvert aux meilleurs joueurs de France et d’Europe.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203 joueurs inscrits, 50 clubs, 10 pays représentés avec une forte délégation Allemande et Danoise s’affrontant aux meilleurs joueurs du </a:t>
            </a: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Pôle France Jeune et France Espoirs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fr-FR" sz="18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fr-FR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tournoi jeune :</a:t>
            </a:r>
            <a:r>
              <a:rPr lang="fr-FR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110 inscrits, 300 matchs sont disputés sur le week-end. Tournoi ouvert dès la série poussin et également ouvert non classés, ceci afin de découvrir la compétition.</a:t>
            </a:r>
          </a:p>
          <a:p>
            <a:pPr marL="0" lvl="0" indent="0">
              <a:spcAft>
                <a:spcPts val="0"/>
              </a:spcAft>
              <a:buNone/>
            </a:pPr>
            <a:endParaRPr lang="fr-FR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5600" cy="650875"/>
          </a:xfr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sz="4000" b="1" dirty="0">
                <a:effectLst/>
                <a:ea typeface="Times New Roman" panose="02020603050405020304" pitchFamily="18" charset="0"/>
              </a:rPr>
              <a:t>Nos évènements</a:t>
            </a:r>
            <a:endParaRPr lang="fr-FR" sz="4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64" y="1285875"/>
            <a:ext cx="4531354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6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5999" y="236835"/>
            <a:ext cx="10692000" cy="651600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>
                <a:effectLst/>
                <a:latin typeface="+mj-lt"/>
                <a:ea typeface="Times New Roman" panose="02020603050405020304" pitchFamily="18" charset="0"/>
              </a:rPr>
              <a:t>Nous rejoindre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15999" y="5971543"/>
            <a:ext cx="10162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 êtes intéressés par une autre solution de sponsoring ? Tout est possible, parlons en ! 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89680"/>
              </p:ext>
            </p:extLst>
          </p:nvPr>
        </p:nvGraphicFramePr>
        <p:xfrm>
          <a:off x="1015999" y="1325222"/>
          <a:ext cx="1069307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4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Participations partenaires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Avantage</a:t>
                      </a:r>
                      <a:r>
                        <a:rPr lang="fr-FR" baseline="0" dirty="0"/>
                        <a:t> partenaires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Toute donation égale à 200€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OFFRE 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Votre logo sur tous les </a:t>
                      </a:r>
                      <a:r>
                        <a:rPr lang="fr-FR" sz="1800" b="1" dirty="0"/>
                        <a:t>supports de communication</a:t>
                      </a:r>
                      <a:r>
                        <a:rPr lang="fr-FR" sz="1800" b="1" baseline="0" dirty="0"/>
                        <a:t> </a:t>
                      </a:r>
                      <a:r>
                        <a:rPr lang="fr-FR" sz="1800" baseline="0" dirty="0"/>
                        <a:t>du club (site internet, page facebook, banderole sur les 3 tournois du club)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Toute donation égale à 350€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OFFRE 2</a:t>
                      </a:r>
                    </a:p>
                    <a:p>
                      <a:r>
                        <a:rPr lang="fr-FR" sz="1800" dirty="0"/>
                        <a:t>Votre logo sur </a:t>
                      </a:r>
                      <a:r>
                        <a:rPr lang="fr-FR" sz="1800" b="1" dirty="0"/>
                        <a:t>les Ecocup</a:t>
                      </a:r>
                      <a:r>
                        <a:rPr lang="fr-FR" sz="1800" b="1" baseline="0" dirty="0"/>
                        <a:t> </a:t>
                      </a:r>
                      <a:r>
                        <a:rPr lang="fr-FR" sz="1800" baseline="0" dirty="0"/>
                        <a:t>utilisées lors des 3 tournois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Toute donation égale à 500€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OFFRE</a:t>
                      </a: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 3 </a:t>
                      </a:r>
                    </a:p>
                    <a:p>
                      <a:r>
                        <a:rPr lang="fr-FR" sz="1800" baseline="0" dirty="0"/>
                        <a:t>Votre logo sur les </a:t>
                      </a:r>
                      <a:r>
                        <a:rPr lang="fr-FR" sz="1800" b="1" baseline="0" dirty="0"/>
                        <a:t>survêtements</a:t>
                      </a:r>
                      <a:r>
                        <a:rPr lang="fr-FR" sz="1800" baseline="0" dirty="0"/>
                        <a:t> de l’équipe 1 (8 pièces)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Toute donation égale à 1500€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OFFRE 4 </a:t>
                      </a:r>
                    </a:p>
                    <a:p>
                      <a:r>
                        <a:rPr lang="fr-FR" sz="1800" dirty="0"/>
                        <a:t>Votre logo sur les </a:t>
                      </a:r>
                      <a:r>
                        <a:rPr lang="fr-FR" sz="1800" b="1" dirty="0"/>
                        <a:t>maillots</a:t>
                      </a:r>
                      <a:r>
                        <a:rPr lang="fr-FR" sz="1800" b="1" baseline="0" dirty="0"/>
                        <a:t> des joueurs </a:t>
                      </a:r>
                      <a:r>
                        <a:rPr lang="fr-FR" sz="1800" baseline="0" dirty="0"/>
                        <a:t>de toutes nos équipes </a:t>
                      </a:r>
                    </a:p>
                    <a:p>
                      <a:r>
                        <a:rPr lang="fr-FR" sz="1800" baseline="0" dirty="0"/>
                        <a:t>(40 pièces)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Toute donation égale à 2000€ </a:t>
                      </a:r>
                    </a:p>
                    <a:p>
                      <a:pPr algn="ctr"/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SOIT UNE REMISE DE</a:t>
                      </a:r>
                      <a:r>
                        <a:rPr lang="fr-FR" sz="1800" b="1" baseline="0" dirty="0">
                          <a:solidFill>
                            <a:srgbClr val="FF0000"/>
                          </a:solidFill>
                        </a:rPr>
                        <a:t> 550€</a:t>
                      </a:r>
                      <a:endParaRPr lang="fr-FR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rgbClr val="FF0000"/>
                          </a:solidFill>
                        </a:rPr>
                        <a:t>PACKAGE GLOBAL</a:t>
                      </a:r>
                    </a:p>
                    <a:p>
                      <a:r>
                        <a:rPr lang="fr-FR" sz="1800" dirty="0"/>
                        <a:t>Votre</a:t>
                      </a:r>
                      <a:r>
                        <a:rPr lang="fr-FR" sz="1800" baseline="0" dirty="0"/>
                        <a:t> logo sur tous les supports de communication, sur les Ecocup, ainsi que le flocage des survêtements et des maillots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84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198" y="338435"/>
            <a:ext cx="10695600" cy="651600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>
                <a:effectLst/>
                <a:latin typeface="+mj-lt"/>
                <a:ea typeface="Times New Roman" panose="02020603050405020304" pitchFamily="18" charset="0"/>
              </a:rPr>
              <a:t>Ils nous ont fait confiance</a:t>
            </a:r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065870" y="4869209"/>
            <a:ext cx="2668360" cy="817217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314824" y="4869208"/>
            <a:ext cx="3124200" cy="80769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104" y="1672181"/>
            <a:ext cx="3126921" cy="10782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03" y="3286583"/>
            <a:ext cx="3126921" cy="10464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6" y="1376906"/>
            <a:ext cx="1817168" cy="327702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869210"/>
            <a:ext cx="2849780" cy="8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198" y="338435"/>
            <a:ext cx="10695600" cy="707886"/>
          </a:xfrm>
          <a:prstGeom prst="rect">
            <a:avLst/>
          </a:prstGeom>
          <a:gradFill>
            <a:gsLst>
              <a:gs pos="1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000" b="1" dirty="0">
                <a:ea typeface="Times New Roman" panose="02020603050405020304" pitchFamily="18" charset="0"/>
              </a:rPr>
              <a:t>On parle de nous </a:t>
            </a:r>
            <a:endParaRPr lang="fr-FR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68" y="1171582"/>
            <a:ext cx="6283059" cy="45970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976">
            <a:off x="6880526" y="2694907"/>
            <a:ext cx="5040000" cy="34868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1478">
            <a:off x="1243387" y="2945517"/>
            <a:ext cx="292601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646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568</Words>
  <Application>Microsoft Office PowerPoint</Application>
  <PresentationFormat>Grand écran</PresentationFormat>
  <Paragraphs>93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Nos évènements</vt:lpstr>
      <vt:lpstr>Présentation PowerPoint</vt:lpstr>
      <vt:lpstr>Présentation PowerPoint</vt:lpstr>
      <vt:lpstr>Présentation PowerPoint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DOSSIER SPONSORING</dc:title>
  <dc:creator>MASTEAU Fabienne</dc:creator>
  <cp:lastModifiedBy>John</cp:lastModifiedBy>
  <cp:revision>102</cp:revision>
  <cp:lastPrinted>2017-03-24T11:33:35Z</cp:lastPrinted>
  <dcterms:created xsi:type="dcterms:W3CDTF">2017-03-22T10:46:42Z</dcterms:created>
  <dcterms:modified xsi:type="dcterms:W3CDTF">2017-08-31T08:25:38Z</dcterms:modified>
</cp:coreProperties>
</file>